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2"/>
  </p:notesMasterIdLst>
  <p:sldIdLst>
    <p:sldId id="294" r:id="rId3"/>
    <p:sldId id="638" r:id="rId4"/>
    <p:sldId id="637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584" r:id="rId13"/>
    <p:sldId id="659" r:id="rId14"/>
    <p:sldId id="600" r:id="rId15"/>
    <p:sldId id="678" r:id="rId16"/>
    <p:sldId id="677" r:id="rId17"/>
    <p:sldId id="602" r:id="rId18"/>
    <p:sldId id="670" r:id="rId19"/>
    <p:sldId id="671" r:id="rId20"/>
    <p:sldId id="672" r:id="rId21"/>
    <p:sldId id="674" r:id="rId22"/>
    <p:sldId id="676" r:id="rId23"/>
    <p:sldId id="675" r:id="rId24"/>
    <p:sldId id="585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694" r:id="rId33"/>
    <p:sldId id="707" r:id="rId34"/>
    <p:sldId id="586" r:id="rId35"/>
    <p:sldId id="627" r:id="rId36"/>
    <p:sldId id="628" r:id="rId37"/>
    <p:sldId id="700" r:id="rId38"/>
    <p:sldId id="702" r:id="rId39"/>
    <p:sldId id="703" r:id="rId40"/>
    <p:sldId id="704" r:id="rId41"/>
    <p:sldId id="701" r:id="rId42"/>
    <p:sldId id="706" r:id="rId43"/>
    <p:sldId id="587" r:id="rId44"/>
    <p:sldId id="705" r:id="rId45"/>
    <p:sldId id="588" r:id="rId46"/>
    <p:sldId id="709" r:id="rId47"/>
    <p:sldId id="710" r:id="rId48"/>
    <p:sldId id="688" r:id="rId49"/>
    <p:sldId id="655" r:id="rId50"/>
    <p:sldId id="687" r:id="rId5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26" clrIdx="0"/>
  <p:cmAuthor id="1" name="Microsoft Office ユーザー" initials="Office" lastIdx="3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595959"/>
    <a:srgbClr val="0000FF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1056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31T11:50:21.861" idx="13">
    <p:pos x="260" y="780"/>
    <p:text>イメージは、シェフ大泉のメニュー。
ドン！とアニメーションしたい。
フォントをいじれないか？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2-04T14:26:54.077" idx="20">
    <p:pos x="135" y="482"/>
    <p:text>背景をなんとかできないか？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05T13:26:46.700" idx="2">
    <p:pos x="732" y="98"/>
    <p:text>文言見直し重点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2018/2/6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 smtClean="0">
                <a:latin typeface="+mn-ea"/>
                <a:ea typeface="+mn-ea"/>
                <a:cs typeface="HGPｺﾞｼｯｸE"/>
              </a:rPr>
              <a:t>プロダクトオーナー祭り</a:t>
            </a:r>
            <a:r>
              <a:rPr lang="en-US" altLang="ja-JP" sz="1200" b="1" dirty="0" smtClean="0">
                <a:latin typeface="+mn-ea"/>
                <a:ea typeface="+mn-ea"/>
                <a:cs typeface="HGPｺﾞｼｯｸE"/>
              </a:rPr>
              <a:t>2018 </a:t>
            </a:r>
            <a:r>
              <a:rPr lang="ja-JP" altLang="en-US" sz="1200" b="1" dirty="0" smtClean="0">
                <a:latin typeface="+mn-ea"/>
                <a:ea typeface="+mn-ea"/>
                <a:cs typeface="HGPｺﾞｼｯｸE"/>
              </a:rPr>
              <a:t>～世界を創るのは俺たちだ！～</a:t>
            </a:r>
            <a:r>
              <a:rPr kumimoji="1" lang="en-US" altLang="ja-JP" sz="1200" dirty="0" smtClean="0">
                <a:latin typeface="+mn-ea"/>
                <a:ea typeface="+mn-ea"/>
                <a:cs typeface="HGPｺﾞｼｯｸE"/>
              </a:rPr>
              <a:t/>
            </a:r>
            <a:br>
              <a:rPr kumimoji="1" lang="en-US" altLang="ja-JP" sz="1200" dirty="0" smtClean="0">
                <a:latin typeface="+mn-ea"/>
                <a:ea typeface="+mn-ea"/>
                <a:cs typeface="HGPｺﾞｼｯｸE"/>
              </a:rPr>
            </a:br>
            <a:r>
              <a:rPr kumimoji="1" lang="en-US" altLang="ja-JP" sz="1200" dirty="0" smtClean="0">
                <a:latin typeface="+mn-ea"/>
                <a:ea typeface="+mn-ea"/>
                <a:cs typeface="HGPｺﾞｼｯｸE"/>
              </a:rPr>
              <a:t>https://</a:t>
            </a:r>
            <a:r>
              <a:rPr kumimoji="1" lang="en-US" altLang="ja-JP" sz="1200" dirty="0" err="1" smtClean="0">
                <a:latin typeface="+mn-ea"/>
                <a:ea typeface="+mn-ea"/>
                <a:cs typeface="HGPｺﾞｼｯｸE"/>
              </a:rPr>
              <a:t>postudy.doorkeeper.jp</a:t>
            </a:r>
            <a:r>
              <a:rPr kumimoji="1" lang="en-US" altLang="ja-JP" sz="1200" dirty="0" smtClean="0">
                <a:latin typeface="+mn-ea"/>
                <a:ea typeface="+mn-ea"/>
                <a:cs typeface="HGPｺﾞｼｯｸE"/>
              </a:rPr>
              <a:t>/events/64846</a:t>
            </a:r>
            <a:endParaRPr kumimoji="1" lang="ja-JP" altLang="en-US" sz="1200" dirty="0">
              <a:latin typeface="+mn-ea"/>
              <a:ea typeface="+mn-ea"/>
              <a:cs typeface="HGPｺﾞｼｯｸE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楽天在籍時、楽天技術研究所（</a:t>
            </a:r>
            <a:r>
              <a:rPr lang="en-US" altLang="ja-JP" dirty="0" smtClean="0"/>
              <a:t>RIT</a:t>
            </a:r>
            <a:r>
              <a:rPr lang="ja-JP" altLang="en-US" dirty="0" smtClean="0"/>
              <a:t>）所長の森　正弥さんから教わった判断基準です。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プロダクトの設計、およびプロダクトバックログを作るための手法である、「プロダクトディスカバリー」の考え方を応用しました。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⭐️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としては、これを最初にやっておくと、その後の行動が楽になります。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課題が明確になったことで、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の需要が高まり、結果として採用も強化しなければならなくなりました。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>
                <a:solidFill>
                  <a:schemeClr val="tx2"/>
                </a:solidFill>
              </a:rPr>
              <a:t>「ミッション」という言葉は、「プロダクト企画」・「ソフトウェア開発プロジェクト」と置き換えていただいても問題ありません。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>
                <a:latin typeface="HGGothicE" charset="-128"/>
                <a:ea typeface="HGGothicE" charset="-128"/>
                <a:cs typeface="HGGothicE" charset="-128"/>
              </a:rPr>
              <a:t>自動テストを活用して、プロダクトの仕様・設計を高速に学習してみましょう。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今後のプロセス改善のための布石として活用することもできます。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3-6</a:t>
            </a:r>
            <a:r>
              <a:rPr kumimoji="1" lang="ja-JP" altLang="en-US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ヶ月先まで、マイルストーンを作ることができた。</a:t>
            </a:r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新入社員が変革をリードしていくことになるため、特に心理面の環境づくりが必要と考えた。</a:t>
            </a:r>
            <a:r>
              <a:rPr kumimoji="1" lang="en-US" altLang="ja-JP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76964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5315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dirty="0" smtClean="0">
                <a:latin typeface="+mn-ea"/>
                <a:ea typeface="+mn-ea"/>
              </a:rPr>
              <a:t>・特に</a:t>
            </a:r>
            <a:r>
              <a:rPr lang="en-US" altLang="ja-JP" sz="1200" b="0" dirty="0" smtClean="0">
                <a:latin typeface="+mn-ea"/>
                <a:ea typeface="+mn-ea"/>
              </a:rPr>
              <a:t>Google</a:t>
            </a:r>
            <a:r>
              <a:rPr lang="ja-JP" altLang="en-US" sz="1200" b="0" dirty="0" smtClean="0">
                <a:latin typeface="+mn-ea"/>
                <a:ea typeface="+mn-ea"/>
              </a:rPr>
              <a:t>における役職の呼称。</a:t>
            </a:r>
            <a:endParaRPr lang="en-US" altLang="ja-JP" sz="1200" b="0" dirty="0" smtClean="0">
              <a:latin typeface="+mn-ea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dirty="0" smtClean="0">
                <a:latin typeface="+mn-ea"/>
                <a:ea typeface="+mn-ea"/>
              </a:rPr>
              <a:t>　・</a:t>
            </a:r>
            <a:r>
              <a:rPr lang="en-US" altLang="ja-JP" sz="1200" b="0" dirty="0" smtClean="0">
                <a:latin typeface="+mn-ea"/>
                <a:ea typeface="+mn-ea"/>
              </a:rPr>
              <a:t>”Software Development Engineer in Test” (SDET) </a:t>
            </a:r>
            <a:r>
              <a:rPr lang="ja-JP" altLang="en-US" sz="1200" b="0" dirty="0" smtClean="0">
                <a:latin typeface="+mn-ea"/>
                <a:ea typeface="+mn-ea"/>
              </a:rPr>
              <a:t>と意味は同じ。（</a:t>
            </a:r>
            <a:r>
              <a:rPr lang="en-US" altLang="ja-JP" sz="1200" b="0" dirty="0" smtClean="0">
                <a:latin typeface="+mn-ea"/>
                <a:ea typeface="+mn-ea"/>
              </a:rPr>
              <a:t>Microsoft</a:t>
            </a:r>
            <a:r>
              <a:rPr lang="ja-JP" altLang="en-US" sz="1200" b="0" dirty="0" smtClean="0">
                <a:latin typeface="+mn-ea"/>
                <a:ea typeface="+mn-ea"/>
              </a:rPr>
              <a:t>・</a:t>
            </a:r>
            <a:r>
              <a:rPr lang="en-US" altLang="ja-JP" sz="1200" b="0" dirty="0" smtClean="0">
                <a:latin typeface="+mn-ea"/>
                <a:ea typeface="+mn-ea"/>
              </a:rPr>
              <a:t>Amazon</a:t>
            </a:r>
            <a:r>
              <a:rPr lang="ja-JP" altLang="en-US" sz="1200" b="0" dirty="0" smtClean="0">
                <a:latin typeface="+mn-ea"/>
                <a:ea typeface="+mn-ea"/>
              </a:rPr>
              <a:t>・</a:t>
            </a:r>
            <a:r>
              <a:rPr lang="en-US" altLang="ja-JP" sz="1200" b="0" dirty="0" smtClean="0">
                <a:latin typeface="+mn-ea"/>
                <a:ea typeface="+mn-ea"/>
              </a:rPr>
              <a:t>Apple</a:t>
            </a:r>
            <a:r>
              <a:rPr lang="ja-JP" altLang="en-US" sz="1200" b="0" dirty="0" smtClean="0">
                <a:latin typeface="+mn-ea"/>
                <a:ea typeface="+mn-ea"/>
              </a:rPr>
              <a:t>）</a:t>
            </a:r>
            <a:endParaRPr lang="en-US" altLang="ja-JP" sz="1200" b="0" dirty="0" smtClean="0">
              <a:latin typeface="+mn-ea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dirty="0" smtClean="0">
                <a:latin typeface="+mn-ea"/>
                <a:ea typeface="+mn-ea"/>
              </a:rPr>
              <a:t>　・日本では、</a:t>
            </a:r>
            <a:r>
              <a:rPr kumimoji="1" lang="en-US" altLang="ja-JP" sz="1200" b="0" dirty="0" err="1" smtClean="0">
                <a:latin typeface="+mn-ea"/>
                <a:ea typeface="+mn-ea"/>
              </a:rPr>
              <a:t>DeNA</a:t>
            </a:r>
            <a:r>
              <a:rPr kumimoji="1" lang="ja-JP" altLang="en-US" sz="1200" b="0" dirty="0" smtClean="0">
                <a:latin typeface="+mn-ea"/>
                <a:ea typeface="+mn-ea"/>
              </a:rPr>
              <a:t>やメルカリなどで採用されている。</a:t>
            </a:r>
            <a:endParaRPr lang="en-US" altLang="ja-JP" sz="1200" b="0" dirty="0" smtClean="0">
              <a:latin typeface="+mn-ea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dirty="0" smtClean="0">
                <a:latin typeface="+mn-ea"/>
                <a:ea typeface="+mn-ea"/>
              </a:rPr>
              <a:t>・後工程で手動テストを行う</a:t>
            </a:r>
            <a:r>
              <a:rPr kumimoji="1" lang="en-US" altLang="ja-JP" sz="1200" b="0" dirty="0" smtClean="0">
                <a:latin typeface="+mn-ea"/>
                <a:ea typeface="+mn-ea"/>
              </a:rPr>
              <a:t>QA</a:t>
            </a:r>
            <a:r>
              <a:rPr kumimoji="1" lang="ja-JP" altLang="en-US" sz="1200" b="0" dirty="0" smtClean="0">
                <a:latin typeface="+mn-ea"/>
                <a:ea typeface="+mn-ea"/>
              </a:rPr>
              <a:t>とは異なり、デベロッパーと一緒に働きながら上述の業務を行うことが特徴。</a:t>
            </a: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dirty="0" smtClean="0">
                <a:latin typeface="+mn-ea"/>
                <a:ea typeface="+mn-ea"/>
              </a:rPr>
              <a:t>アジャイルコーチとしてのこれまでの知識・経験を、具体的にどのように活用していったのかを、事例をベースに紹介していきます。</a:t>
            </a:r>
            <a:endParaRPr kumimoji="1" lang="ja-JP" altLang="en-US" sz="120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2018年2月6日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2018年2月6日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hyperlink" Target="http://modernagile.org/" TargetMode="External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2018年2月6日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02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17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8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r>
              <a:rPr lang="ja-JP" altLang="en-US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プロダクトオーナーシップ編</a:t>
            </a:r>
            <a:r>
              <a:rPr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endParaRPr lang="ja-JP" altLang="en-US" sz="48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発見と調整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48895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48895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488950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1468438" indent="488950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ブラッシュアップする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では実際に</a:t>
            </a:r>
            <a:endParaRPr lang="en-US" altLang="ja-JP" sz="6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行っているか？</a:t>
            </a:r>
            <a:endParaRPr lang="en-US" altLang="ja-JP" sz="6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88" y="2285781"/>
            <a:ext cx="1143000" cy="114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dirty="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障害</a:t>
            </a:r>
            <a:r>
              <a:rPr lang="ja-JP" altLang="en-US" sz="2800" dirty="0">
                <a:solidFill>
                  <a:srgbClr val="7F7F7F"/>
                </a:solidFill>
              </a:rPr>
              <a:t>検知速度</a:t>
            </a:r>
            <a:r>
              <a:rPr lang="ja-JP" altLang="en-US" sz="2800" dirty="0" smtClean="0">
                <a:solidFill>
                  <a:srgbClr val="7F7F7F"/>
                </a:solidFill>
              </a:rPr>
              <a:t>の向上</a:t>
            </a:r>
            <a:r>
              <a:rPr lang="ja-JP" altLang="en-US" sz="2800" dirty="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 dirty="0">
                <a:solidFill>
                  <a:srgbClr val="7F7F7F"/>
                </a:solidFill>
              </a:rPr>
              <a:t>の</a:t>
            </a:r>
            <a:r>
              <a:rPr lang="ja-JP" altLang="en-US" sz="2800" dirty="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dirty="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dirty="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 dirty="0">
                <a:solidFill>
                  <a:srgbClr val="7F7F7F"/>
                </a:solidFill>
              </a:rPr>
              <a:t>を</a:t>
            </a:r>
            <a:r>
              <a:rPr lang="ja-JP" altLang="en-US" sz="2800" dirty="0" smtClean="0">
                <a:solidFill>
                  <a:srgbClr val="7F7F7F"/>
                </a:solidFill>
              </a:rPr>
              <a:t>書ける土壌づくり</a:t>
            </a:r>
            <a:endParaRPr lang="ja-JP" altLang="en-US" sz="2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2800" dirty="0" smtClean="0">
                <a:solidFill>
                  <a:srgbClr val="44C404"/>
                </a:solidFill>
              </a:rPr>
              <a:t>発見と言語化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ja-JP" alt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ja-JP" altLang="en-US" sz="2800" dirty="0" smtClean="0">
                <a:solidFill>
                  <a:srgbClr val="44C404"/>
                </a:solidFill>
              </a:rPr>
              <a:t>共通認識の構築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7148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半年間のマイルストーンを設定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し合意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dirty="0" smtClean="0">
                <a:solidFill>
                  <a:schemeClr val="tx1"/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tx1"/>
              </a:solidFill>
            </a:endParaRPr>
          </a:p>
          <a:p>
            <a:pPr indent="-1574" algn="ctr"/>
            <a:r>
              <a:rPr lang="ja-JP" altLang="en-US" sz="4000" dirty="0" smtClean="0">
                <a:solidFill>
                  <a:schemeClr val="tx1"/>
                </a:solidFill>
              </a:rPr>
              <a:t>（</a:t>
            </a:r>
            <a:r>
              <a:rPr lang="en-US" altLang="ja-JP" sz="4000" dirty="0">
                <a:solidFill>
                  <a:schemeClr val="tx1"/>
                </a:solidFill>
              </a:rPr>
              <a:t>Why &amp; What</a:t>
            </a:r>
            <a:r>
              <a:rPr lang="ja-JP" altLang="en-US" sz="4000" dirty="0">
                <a:solidFill>
                  <a:schemeClr val="tx1"/>
                </a:solidFill>
              </a:rPr>
              <a:t>）</a:t>
            </a:r>
            <a:endParaRPr lang="en-US" altLang="ja-JP" sz="4000" dirty="0" smtClean="0">
              <a:solidFill>
                <a:schemeClr val="tx1"/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dirty="0" smtClean="0">
                <a:solidFill>
                  <a:srgbClr val="FF0000"/>
                </a:solidFill>
              </a:rPr>
              <a:t>どう解決</a:t>
            </a:r>
            <a:r>
              <a:rPr lang="ja-JP" altLang="en-US" sz="4000" dirty="0">
                <a:solidFill>
                  <a:srgbClr val="FF0000"/>
                </a:solidFill>
              </a:rPr>
              <a:t>す</a:t>
            </a:r>
            <a:r>
              <a:rPr lang="ja-JP" altLang="en-US" sz="4000" dirty="0" smtClean="0">
                <a:solidFill>
                  <a:srgbClr val="FF0000"/>
                </a:solidFill>
              </a:rPr>
              <a:t>べきか</a:t>
            </a:r>
            <a:r>
              <a:rPr lang="ja-JP" altLang="en-US" sz="4000" dirty="0">
                <a:solidFill>
                  <a:srgbClr val="FF0000"/>
                </a:solidFill>
              </a:rPr>
              <a:t>が</a:t>
            </a:r>
            <a:r>
              <a:rPr lang="ja-JP" altLang="en-US" sz="4000" dirty="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dirty="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 dirty="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3719593" y="5339166"/>
            <a:ext cx="3425125" cy="1518834"/>
          </a:xfrm>
          <a:prstGeom prst="wedgeRectCallout">
            <a:avLst>
              <a:gd name="adj1" fmla="val -81014"/>
              <a:gd name="adj2" fmla="val -1403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3 KPIs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と関連づけて</a:t>
            </a:r>
            <a:endParaRPr kumimoji="1" lang="en-US" altLang="ja-JP" sz="24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400" dirty="0" smtClean="0">
                <a:solidFill>
                  <a:srgbClr val="FF0000"/>
                </a:solidFill>
              </a:rPr>
              <a:t>説明しよう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8045" y="4052167"/>
            <a:ext cx="7887600" cy="720000"/>
          </a:xfrm>
          <a:prstGeom prst="rect">
            <a:avLst/>
          </a:prstGeom>
          <a:solidFill>
            <a:srgbClr val="FF0000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のスクリーンショットを貼る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312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誰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も気付いていないバグ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69963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ベースを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つくることができた</a:t>
            </a:r>
            <a:endParaRPr lang="en-US" altLang="ja-JP" sz="6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ja-JP" altLang="en-US" sz="6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6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かの（動作する）成果物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kern="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512763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512763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20000"/>
          </a:bodyPr>
          <a:lstStyle/>
          <a:p>
            <a:pPr algn="ctr"/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の増加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396875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396875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396875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396875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396875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雇用・育成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皆さんにお伝えしたいこと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アジャイルの知識・経験は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、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新しい</a:t>
            </a:r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チャレンジを行う上で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、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非常</a:t>
            </a:r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に強力な武器となり得ること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。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テスト自動化を活用することで、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b="1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2800" b="1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開発にビジネスの血を通わせること</a:t>
            </a:r>
            <a:r>
              <a:rPr lang="ja-JP" altLang="en-US" sz="2800" b="1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」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重要性。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およびテスト自動化に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関する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勘所。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2292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重点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・「知る」ことがスタート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・「知る」ために、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KPI/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メトリクスが生きる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・テスト自動化は、上記のプラスになる</a:t>
            </a:r>
            <a:endParaRPr lang="en-US" altLang="ja-JP" sz="28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　（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・プロセス）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・繰り返し「知る」ことで、的に近づける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11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結論：私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の行動指針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2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テスト自動化で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、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いか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に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のビジネスに貢献するか？</a:t>
            </a:r>
            <a:endParaRPr lang="en-US" altLang="ja-JP" sz="4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以上です！</a:t>
            </a:r>
            <a:endParaRPr lang="en-US" altLang="ja-JP" sz="6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ご視聴ありがとうございました！</a:t>
            </a:r>
            <a:endParaRPr lang="en-US" altLang="ja-JP" sz="6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6000" dirty="0" err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biim</a:t>
            </a: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兄貴リスペクト）</a:t>
            </a:r>
            <a:endParaRPr lang="en-US" altLang="ja-JP" sz="6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1075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72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lang="en-US" altLang="ja-JP" sz="72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ja-JP" sz="72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B</a:t>
            </a:r>
            <a:r>
              <a:rPr kumimoji="1" lang="en-US" altLang="ja-JP" sz="7200" dirty="0" err="1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ackground</a:t>
            </a:r>
            <a:endParaRPr kumimoji="1" lang="ja-JP" altLang="en-US" sz="72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私に任されたミッション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41" y="1811498"/>
            <a:ext cx="1143000" cy="114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新入社員が変革をリードするための環境づくり。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当時は新入社員で、知識が必要でした。</a:t>
            </a:r>
            <a:endParaRPr lang="ja-JP" altLang="en-US" sz="24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関係者間で、責務・課題認識にズレ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混乱があった。</a:t>
            </a:r>
            <a:endParaRPr lang="ja-JP" altLang="en-US" sz="24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遭遇した課題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定期的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トライアル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何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2292</TotalTime>
  <Words>1540</Words>
  <Application>Microsoft Macintosh PowerPoint</Application>
  <PresentationFormat>画面に合わせる (4:3)</PresentationFormat>
  <Paragraphs>392</Paragraphs>
  <Slides>49</Slides>
  <Notes>47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49</vt:i4>
      </vt:variant>
    </vt:vector>
  </HeadingPairs>
  <TitlesOfParts>
    <vt:vector size="59" baseType="lpstr">
      <vt:lpstr>Calibri</vt:lpstr>
      <vt:lpstr>Franklin Gothic Book</vt:lpstr>
      <vt:lpstr>HGGothicE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 An Agile Way  As an SET  At LINE </vt:lpstr>
      <vt:lpstr>裏テーマ</vt:lpstr>
      <vt:lpstr>今回のテーマ</vt:lpstr>
      <vt:lpstr>伊藤　宏幸（The HIRO）</vt:lpstr>
      <vt:lpstr>PowerPoint プレゼンテーション</vt:lpstr>
      <vt:lpstr>私に任されたミッション</vt:lpstr>
      <vt:lpstr>SETとは</vt:lpstr>
      <vt:lpstr>遭遇した課題</vt:lpstr>
      <vt:lpstr>解決方針</vt:lpstr>
      <vt:lpstr>アジェンダ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まとめ</vt:lpstr>
      <vt:lpstr>3. 提案と合意形成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（補足）更なる活用例</vt:lpstr>
      <vt:lpstr>結果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インパクトを与える</vt:lpstr>
      <vt:lpstr>結果</vt:lpstr>
      <vt:lpstr>PowerPoint プレゼンテーション</vt:lpstr>
      <vt:lpstr>PowerPoint プレゼンテーション</vt:lpstr>
      <vt:lpstr>PowerPoint プレゼンテーション</vt:lpstr>
      <vt:lpstr>皆さんにお伝えしたいこと</vt:lpstr>
      <vt:lpstr>重点</vt:lpstr>
      <vt:lpstr>判断基準：ビジネスの”3 KPIs”</vt:lpstr>
      <vt:lpstr>結論：私の行動指針</vt:lpstr>
      <vt:lpstr>PowerPoint プレゼンテーション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3713</cp:revision>
  <dcterms:created xsi:type="dcterms:W3CDTF">2016-11-21T06:16:44Z</dcterms:created>
  <dcterms:modified xsi:type="dcterms:W3CDTF">2018-02-06T09:36:10Z</dcterms:modified>
</cp:coreProperties>
</file>